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2" r:id="rId4"/>
    <p:sldId id="297" r:id="rId5"/>
    <p:sldId id="290" r:id="rId6"/>
    <p:sldId id="299" r:id="rId7"/>
    <p:sldId id="283" r:id="rId8"/>
    <p:sldId id="258" r:id="rId9"/>
    <p:sldId id="303" r:id="rId10"/>
    <p:sldId id="289" r:id="rId11"/>
    <p:sldId id="300" r:id="rId12"/>
    <p:sldId id="291" r:id="rId13"/>
    <p:sldId id="302" r:id="rId14"/>
    <p:sldId id="301" r:id="rId15"/>
    <p:sldId id="295" r:id="rId16"/>
    <p:sldId id="284" r:id="rId17"/>
    <p:sldId id="288" r:id="rId18"/>
    <p:sldId id="285" r:id="rId19"/>
    <p:sldId id="304" r:id="rId20"/>
    <p:sldId id="294" r:id="rId21"/>
    <p:sldId id="293" r:id="rId22"/>
    <p:sldId id="305" r:id="rId23"/>
    <p:sldId id="287" r:id="rId24"/>
    <p:sldId id="306" r:id="rId25"/>
    <p:sldId id="307" r:id="rId26"/>
    <p:sldId id="308" r:id="rId27"/>
    <p:sldId id="280" r:id="rId28"/>
    <p:sldId id="286" r:id="rId29"/>
    <p:sldId id="275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6" roundtripDataSignature="AMtx7mgIZ1jofzGFW4r9TSxm0wiJkvCmz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kesh lodhi" initials="rl" lastIdx="1" clrIdx="0">
    <p:extLst>
      <p:ext uri="{19B8F6BF-5375-455C-9EA6-DF929625EA0E}">
        <p15:presenceInfo xmlns:p15="http://schemas.microsoft.com/office/powerpoint/2012/main" userId="ff7f55cb590ae2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C483E-502F-9E84-C5A2-2A53BC885B61}" v="707" dt="2024-12-10T09:04:08.088"/>
  </p1510:revLst>
</p1510:revInfo>
</file>

<file path=ppt/tableStyles.xml><?xml version="1.0" encoding="utf-8"?>
<a:tblStyleLst xmlns:a="http://schemas.openxmlformats.org/drawingml/2006/main" def="{3DFDD35B-6BBA-4925-B51C-D10B1E305C86}">
  <a:tblStyle styleId="{3DFDD35B-6BBA-4925-B51C-D10B1E305C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0T23:33:22.91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10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e695a8b8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3e695a8b8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23e695a8b8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6947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793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806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9231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927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672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498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06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018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2256dc1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496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3344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047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920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087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9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17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78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637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2256dc1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340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31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language.census.gov.in/eLanguageDivision_VirtualPath/LSI_Reports/pdf/5.pdf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hyperlink" Target="https://docs.google.com/spreadsheets/d/1V5KVb45k2AhBNPmU0eHhSHyuYsJE2nS5-V71lxgXi0I/edit#gid=0" TargetMode="External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guage.census.gov.in/eLanguageDivision_VirtualPath/LSI_Reports/pdf/5.pdf" TargetMode="External"/><Relationship Id="rId5" Type="http://schemas.openxmlformats.org/officeDocument/2006/relationships/hyperlink" Target="https://scholar.google.com/citations?user=ZGAO490AAAAJ&amp;hl=en&amp;oi=sra" TargetMode="External"/><Relationship Id="rId4" Type="http://schemas.openxmlformats.org/officeDocument/2006/relationships/hyperlink" Target="https://scholar.google.com/citations?user=8yz86tUAAAAJ&amp;hl=en&amp;oi=sr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670700" y="2890350"/>
            <a:ext cx="87057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3200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system of low resource Malvi language</a:t>
            </a:r>
            <a:endParaRPr sz="2800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036017" y="3898825"/>
            <a:ext cx="4139400" cy="228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  :</a:t>
            </a:r>
            <a:endParaRPr sz="1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Laxmi Parmar</a:t>
            </a: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(21BAC10033)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Rakesh Lodhi </a:t>
            </a: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(21BAC10034)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Manish Meena (21BAC10038)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35904" y="4484442"/>
            <a:ext cx="340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 NAME: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Anirban </a:t>
            </a:r>
            <a:r>
              <a:rPr lang="en-IN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Bhowmick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955268" y="6281950"/>
            <a:ext cx="319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800"/>
            </a:pPr>
            <a:r>
              <a:rPr lang="en-IN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: </a:t>
            </a: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 Dec </a:t>
            </a:r>
            <a:r>
              <a:rPr lang="en-IN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72849" y="1742425"/>
            <a:ext cx="1164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ELECTRICAL AND ELECTRONICS ENGINEERING (SEEE)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2021-2025 BATCH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550" y="224950"/>
            <a:ext cx="3006775" cy="1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9958100" y="64687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714025" y="1192225"/>
            <a:ext cx="10515600" cy="52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1BCBC-6D00-45FB-8650-E7BAB6213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619134"/>
              </p:ext>
            </p:extLst>
          </p:nvPr>
        </p:nvGraphicFramePr>
        <p:xfrm>
          <a:off x="714025" y="1383741"/>
          <a:ext cx="10158210" cy="480427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2331144">
                  <a:extLst>
                    <a:ext uri="{9D8B030D-6E8A-4147-A177-3AD203B41FA5}">
                      <a16:colId xmlns:a16="http://schemas.microsoft.com/office/drawing/2014/main" val="4155557924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2598541483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080860117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900099312"/>
                    </a:ext>
                  </a:extLst>
                </a:gridCol>
              </a:tblGrid>
              <a:tr h="68702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ACTIVITY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TIME PERIOD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DURATION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OUTCOME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28945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1: Literature Review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800">
                        <a:latin typeface="Times New Roman"/>
                        <a:cs typeface="Times New Roman"/>
                      </a:endParaRPr>
                    </a:p>
                    <a:p>
                      <a:pPr algn="just"/>
                      <a:r>
                        <a:rPr lang="en-US" sz="1800">
                          <a:latin typeface="Times New Roman"/>
                          <a:cs typeface="Times New Roman"/>
                        </a:rPr>
                        <a:t>Aug 2024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Study existing literature, their finding and limitations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2296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2: Problem Formulation and Identification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/>
                          <a:cs typeface="Times New Roman"/>
                        </a:rPr>
                        <a:t>Sept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Formulate proposed system and initial system design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16810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3: Corpus Creation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/>
                          <a:cs typeface="Times New Roman"/>
                        </a:rPr>
                        <a:t>Oct – Dec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2-3 months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Creating audio and text form data 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023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4: ASR Develop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>
                          <a:latin typeface="Times New Roman"/>
                          <a:cs typeface="Times New Roman"/>
                        </a:rPr>
                        <a:t>January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Implementation of simulated system on hardware platform 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57548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5: Result analysis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>
                          <a:latin typeface="Times New Roman"/>
                          <a:cs typeface="Times New Roman"/>
                        </a:rPr>
                        <a:t>Feb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Testing and validation of proposed system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06648"/>
                  </a:ext>
                </a:extLst>
              </a:tr>
            </a:tbl>
          </a:graphicData>
        </a:graphic>
      </p:graphicFrame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01F8E3FB-D0F8-3EC8-05DB-72CEC27C85E3}"/>
              </a:ext>
            </a:extLst>
          </p:cNvPr>
          <p:cNvSpPr txBox="1">
            <a:spLocks/>
          </p:cNvSpPr>
          <p:nvPr/>
        </p:nvSpPr>
        <p:spPr>
          <a:xfrm>
            <a:off x="5760" y="-1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Work Plan </a:t>
            </a:r>
          </a:p>
        </p:txBody>
      </p:sp>
    </p:spTree>
    <p:extLst>
      <p:ext uri="{BB962C8B-B14F-4D97-AF65-F5344CB8AC3E}">
        <p14:creationId xmlns:p14="http://schemas.microsoft.com/office/powerpoint/2010/main" val="357512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9BD7-1D66-DEC6-2916-816F5750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85" y="1710"/>
            <a:ext cx="10515600" cy="1325563"/>
          </a:xfrm>
        </p:spPr>
        <p:txBody>
          <a:bodyPr>
            <a:normAutofit/>
          </a:bodyPr>
          <a:lstStyle/>
          <a:p>
            <a:pPr marL="457200"/>
            <a:endParaRPr lang="en-US" sz="36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83565" indent="-571500">
              <a:buFont typeface="Wingdings"/>
              <a:buChar char="q"/>
            </a:pPr>
            <a:endParaRPr lang="en-US" sz="3600" b="1" u="sng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CD185-6CBE-66EF-4216-C667A48F1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 lang="en-IN"/>
          </a:p>
        </p:txBody>
      </p:sp>
      <p:pic>
        <p:nvPicPr>
          <p:cNvPr id="5" name="Picture 4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45032396-C7B7-39B4-5BCA-D4B406A9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3" y="1325032"/>
            <a:ext cx="5307761" cy="2896499"/>
          </a:xfrm>
          <a:prstGeom prst="rect">
            <a:avLst/>
          </a:prstGeom>
        </p:spPr>
      </p:pic>
      <p:pic>
        <p:nvPicPr>
          <p:cNvPr id="6" name="Picture 5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720E70AD-7976-EA5E-6A4F-AE9BD736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5" t="-515" r="228" b="347"/>
          <a:stretch/>
        </p:blipFill>
        <p:spPr>
          <a:xfrm>
            <a:off x="7768196" y="664953"/>
            <a:ext cx="3404869" cy="2562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63D9A-B8B1-A4F8-069F-CBCA497C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6" t="1412" r="2586" b="2960"/>
          <a:stretch/>
        </p:blipFill>
        <p:spPr>
          <a:xfrm>
            <a:off x="7771237" y="3423391"/>
            <a:ext cx="3419055" cy="2583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811B2-1C86-820A-AF95-E433BFAD3F6C}"/>
              </a:ext>
            </a:extLst>
          </p:cNvPr>
          <p:cNvSpPr txBox="1"/>
          <p:nvPr/>
        </p:nvSpPr>
        <p:spPr>
          <a:xfrm>
            <a:off x="785447" y="4478216"/>
            <a:ext cx="61026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b="1">
                <a:latin typeface="Times New Roman"/>
              </a:rPr>
              <a:t>2011 Census Rank</a:t>
            </a:r>
            <a:r>
              <a:rPr lang="en-US" sz="1800">
                <a:latin typeface="Times New Roman"/>
              </a:rPr>
              <a:t>: Malvi ranked 24th among mother tongues with over 1 million speakers in India.</a:t>
            </a:r>
          </a:p>
          <a:p>
            <a:pPr>
              <a:buFont typeface=""/>
              <a:buChar char="•"/>
            </a:pPr>
            <a:r>
              <a:rPr lang="en-US" sz="1800" b="1">
                <a:latin typeface="Times New Roman"/>
              </a:rPr>
              <a:t>Number of Speakers</a:t>
            </a:r>
            <a:r>
              <a:rPr lang="en-US" sz="1800">
                <a:latin typeface="Times New Roman"/>
              </a:rPr>
              <a:t>: 5,5,65,167 speakers, representing 0.43% of India’s total population.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DD39C-34A9-9F51-B528-45493425D174}"/>
              </a:ext>
            </a:extLst>
          </p:cNvPr>
          <p:cNvSpPr txBox="1"/>
          <p:nvPr/>
        </p:nvSpPr>
        <p:spPr>
          <a:xfrm>
            <a:off x="48928" y="5894307"/>
            <a:ext cx="67798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/>
              <a:t>Source</a:t>
            </a:r>
          </a:p>
          <a:p>
            <a:pPr marL="285750" indent="-285750">
              <a:buChar char="•"/>
            </a:pPr>
            <a:r>
              <a:rPr lang="en-US" sz="1200">
                <a:hlinkClick r:id="rId5"/>
              </a:rPr>
              <a:t>https://language.census.gov.in/eLanguageDivision_VirtualPath/LSI_Reports/pdf/5.pdf</a:t>
            </a:r>
            <a:endParaRPr lang="en-US" sz="1200"/>
          </a:p>
          <a:p>
            <a:pPr marL="285750" indent="-285750">
              <a:buChar char="•"/>
            </a:pPr>
            <a:r>
              <a:rPr lang="en-US" sz="1200"/>
              <a:t>CENSUS OF INDIA 2011</a:t>
            </a:r>
          </a:p>
          <a:p>
            <a:pPr marL="285750" indent="-285750">
              <a:buChar char="•"/>
            </a:pPr>
            <a:r>
              <a:rPr lang="en-US" sz="1200"/>
              <a:t>Wikipedia</a:t>
            </a:r>
          </a:p>
        </p:txBody>
      </p:sp>
      <p:pic>
        <p:nvPicPr>
          <p:cNvPr id="11" name="Picture 10" descr="Arrow up, choice, connection, divide, junction, navigation, split ...">
            <a:extLst>
              <a:ext uri="{FF2B5EF4-FFF2-40B4-BE49-F238E27FC236}">
                <a16:creationId xmlns:a16="http://schemas.microsoft.com/office/drawing/2014/main" id="{89CCF9AB-724E-2984-7764-A630A9C72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68683" y="2495909"/>
            <a:ext cx="1765540" cy="1722409"/>
          </a:xfrm>
          <a:prstGeom prst="rect">
            <a:avLst/>
          </a:prstGeom>
        </p:spPr>
      </p:pic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17D95AED-BA73-71D7-D7AB-EEDE8762E3B9}"/>
              </a:ext>
            </a:extLst>
          </p:cNvPr>
          <p:cNvSpPr txBox="1">
            <a:spLocks/>
          </p:cNvSpPr>
          <p:nvPr/>
        </p:nvSpPr>
        <p:spPr>
          <a:xfrm>
            <a:off x="53421" y="-25987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Speakers</a:t>
            </a:r>
          </a:p>
        </p:txBody>
      </p:sp>
    </p:spTree>
    <p:extLst>
      <p:ext uri="{BB962C8B-B14F-4D97-AF65-F5344CB8AC3E}">
        <p14:creationId xmlns:p14="http://schemas.microsoft.com/office/powerpoint/2010/main" val="397369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669648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54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lang="en-US" sz="5400" u="sng">
              <a:solidFill>
                <a:srgbClr val="FF0000"/>
              </a:solidFill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99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e695a8b83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pic>
        <p:nvPicPr>
          <p:cNvPr id="353" name="Google Shape;353;g23e695a8b83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E7360C-BF0D-3377-6922-D75760019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52241"/>
              </p:ext>
            </p:extLst>
          </p:nvPr>
        </p:nvGraphicFramePr>
        <p:xfrm>
          <a:off x="3284838" y="4721105"/>
          <a:ext cx="12192000" cy="304800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1982152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921817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9867395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824886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677961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2568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722371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4645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20209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060A127-91C0-8E8D-D349-D9154BB3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18675"/>
              </p:ext>
            </p:extLst>
          </p:nvPr>
        </p:nvGraphicFramePr>
        <p:xfrm>
          <a:off x="7125729" y="2255108"/>
          <a:ext cx="4155696" cy="539424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519462">
                  <a:extLst>
                    <a:ext uri="{9D8B030D-6E8A-4147-A177-3AD203B41FA5}">
                      <a16:colId xmlns:a16="http://schemas.microsoft.com/office/drawing/2014/main" val="59003196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38335577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867978560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760258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195721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3162382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6198710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1312493454"/>
                    </a:ext>
                  </a:extLst>
                </a:gridCol>
              </a:tblGrid>
              <a:tr h="5394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550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3E53608-9FC4-0FA8-C876-E6CF7AE4C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48201"/>
              </p:ext>
            </p:extLst>
          </p:nvPr>
        </p:nvGraphicFramePr>
        <p:xfrm>
          <a:off x="1027043" y="773043"/>
          <a:ext cx="11033521" cy="529373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535780">
                  <a:extLst>
                    <a:ext uri="{9D8B030D-6E8A-4147-A177-3AD203B41FA5}">
                      <a16:colId xmlns:a16="http://schemas.microsoft.com/office/drawing/2014/main" val="764868706"/>
                    </a:ext>
                  </a:extLst>
                </a:gridCol>
                <a:gridCol w="2727919">
                  <a:extLst>
                    <a:ext uri="{9D8B030D-6E8A-4147-A177-3AD203B41FA5}">
                      <a16:colId xmlns:a16="http://schemas.microsoft.com/office/drawing/2014/main" val="2174409812"/>
                    </a:ext>
                  </a:extLst>
                </a:gridCol>
                <a:gridCol w="3822698">
                  <a:extLst>
                    <a:ext uri="{9D8B030D-6E8A-4147-A177-3AD203B41FA5}">
                      <a16:colId xmlns:a16="http://schemas.microsoft.com/office/drawing/2014/main" val="2231007944"/>
                    </a:ext>
                  </a:extLst>
                </a:gridCol>
                <a:gridCol w="1955799">
                  <a:extLst>
                    <a:ext uri="{9D8B030D-6E8A-4147-A177-3AD203B41FA5}">
                      <a16:colId xmlns:a16="http://schemas.microsoft.com/office/drawing/2014/main" val="2042359393"/>
                    </a:ext>
                  </a:extLst>
                </a:gridCol>
                <a:gridCol w="1991325">
                  <a:extLst>
                    <a:ext uri="{9D8B030D-6E8A-4147-A177-3AD203B41FA5}">
                      <a16:colId xmlns:a16="http://schemas.microsoft.com/office/drawing/2014/main" val="3837932640"/>
                    </a:ext>
                  </a:extLst>
                </a:gridCol>
              </a:tblGrid>
              <a:tr h="625078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Tittle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Authors, Journal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>
                          <a:latin typeface="Times New Roman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Key finding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Limitations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70489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>
                          <a:solidFill>
                            <a:srgbClr val="000000"/>
                          </a:solidFill>
                          <a:latin typeface="Times New Roman"/>
                        </a:rPr>
                        <a:t>[1] An ASR Corpus in Chhattisgarhi, a Low Resource Indian Language</a:t>
                      </a:r>
                      <a:endParaRPr lang="en-US" b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Abhayjeet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Singh, Arjun Singh Mehta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Journal/Conference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Speech and Computer (SPECOM 2023)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1.Effective method for creating a corpus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High  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302648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[2] Kazakh Speech Recognition: Wav2vec2.0 vs. Whisper</a:t>
                      </a:r>
                    </a:p>
                    <a:p>
                      <a:pPr lvl="0" algn="l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[3] The Applicability of Wav2Vec2 and Whisper for Low-Resource Maltese ASR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Zhanibek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Kozhirbayev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Journal of Advances in Information Technology,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Aiden Williams, Andrea Demarco, Claudia Borg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2nd Annual Meeting of the ELRA/ISCA SIG on Under-resourced Languages (SIGUL 2023)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Year: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2023,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Effective way to create ASR of low resource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langauge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–Kazakh&amp; Maltese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Limited Unscripted Speech</a:t>
                      </a:r>
                      <a:endParaRPr lang="en-US"/>
                    </a:p>
                    <a:p>
                      <a:pPr lvl="0" algn="just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583443"/>
                  </a:ext>
                </a:extLst>
              </a:tr>
              <a:tr h="126021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[4] Continuous Hindi Speech Recognition Using Kaldi ASR based on Deep 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Prashant Upadhyaya, Omar Farooq,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Musiur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Raza Abidi, Yash Vardhan Varshney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IEEE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WiSPNET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b="1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latin typeface="Times New Roman"/>
                        </a:rPr>
                        <a:t>Method of creating </a:t>
                      </a:r>
                    </a:p>
                    <a:p>
                      <a:pPr lvl="0" algn="l">
                        <a:buNone/>
                      </a:pPr>
                      <a:r>
                        <a:rPr lang="en-US" b="0">
                          <a:latin typeface="Times New Roman"/>
                        </a:rPr>
                        <a:t>ASR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Limited Dataset Size</a:t>
                      </a:r>
                      <a:r>
                        <a:rPr lang="en-US" sz="1400" b="0" i="0" u="none" strike="noStrike" noProof="0"/>
                        <a:t>: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654389"/>
                  </a:ext>
                </a:extLst>
              </a:tr>
            </a:tbl>
          </a:graphicData>
        </a:graphic>
      </p:graphicFrame>
      <p:sp>
        <p:nvSpPr>
          <p:cNvPr id="3" name="Google Shape;108;g221713a6c9b_0_68">
            <a:extLst>
              <a:ext uri="{FF2B5EF4-FFF2-40B4-BE49-F238E27FC236}">
                <a16:creationId xmlns:a16="http://schemas.microsoft.com/office/drawing/2014/main" id="{3231F7F8-81A4-F16D-4113-32CCBB743820}"/>
              </a:ext>
            </a:extLst>
          </p:cNvPr>
          <p:cNvSpPr txBox="1">
            <a:spLocks/>
          </p:cNvSpPr>
          <p:nvPr/>
        </p:nvSpPr>
        <p:spPr>
          <a:xfrm>
            <a:off x="5760" y="-5457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Literature Review </a:t>
            </a:r>
          </a:p>
        </p:txBody>
      </p:sp>
    </p:spTree>
    <p:extLst>
      <p:ext uri="{BB962C8B-B14F-4D97-AF65-F5344CB8AC3E}">
        <p14:creationId xmlns:p14="http://schemas.microsoft.com/office/powerpoint/2010/main" val="144697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3DE3-9926-1E9B-81E8-1C268098C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14</a:t>
            </a:fld>
            <a:endParaRPr lang="en-IN"/>
          </a:p>
        </p:txBody>
      </p:sp>
      <p:pic>
        <p:nvPicPr>
          <p:cNvPr id="7" name="Picture 6" descr="A table with black text&#10;&#10;Description automatically generated">
            <a:extLst>
              <a:ext uri="{FF2B5EF4-FFF2-40B4-BE49-F238E27FC236}">
                <a16:creationId xmlns:a16="http://schemas.microsoft.com/office/drawing/2014/main" id="{432F7679-2613-40D2-7C7E-C0E10A14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21" y="3440625"/>
            <a:ext cx="10537277" cy="329782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5D1FFE-D6C8-26AF-C393-A2CB46E16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12104"/>
              </p:ext>
            </p:extLst>
          </p:nvPr>
        </p:nvGraphicFramePr>
        <p:xfrm>
          <a:off x="7561384" y="1664676"/>
          <a:ext cx="3549576" cy="154156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887394">
                  <a:extLst>
                    <a:ext uri="{9D8B030D-6E8A-4147-A177-3AD203B41FA5}">
                      <a16:colId xmlns:a16="http://schemas.microsoft.com/office/drawing/2014/main" val="2289843503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4048872302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791846418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057128338"/>
                    </a:ext>
                  </a:extLst>
                </a:gridCol>
              </a:tblGrid>
              <a:tr h="385390"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Central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62365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imes New Roman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   </a:t>
                      </a:r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u </a:t>
                      </a:r>
                      <a:r>
                        <a:rPr lang="en-US" sz="1800" err="1">
                          <a:latin typeface="Times New Roman"/>
                        </a:rPr>
                        <a:t>u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6981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e  </a:t>
                      </a:r>
                      <a:r>
                        <a:rPr lang="en-US" sz="1800" err="1">
                          <a:latin typeface="Times New Roman"/>
                        </a:rPr>
                        <a:t>e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o  </a:t>
                      </a:r>
                      <a:r>
                        <a:rPr lang="en-US" sz="1800" err="1">
                          <a:latin typeface="Times New Roman"/>
                        </a:rPr>
                        <a:t>o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16780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  </a:t>
                      </a:r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693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45C4E4-863C-44E0-0083-F6EBBF3DB293}"/>
              </a:ext>
            </a:extLst>
          </p:cNvPr>
          <p:cNvSpPr txBox="1"/>
          <p:nvPr/>
        </p:nvSpPr>
        <p:spPr>
          <a:xfrm>
            <a:off x="982453" y="1719532"/>
            <a:ext cx="43678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</a:rPr>
              <a:t>Malvi has 42 phonemes of which 11 are vowels and 31 are consonants. The supra segmental phonemes are Nasalization and length. </a:t>
            </a:r>
          </a:p>
        </p:txBody>
      </p:sp>
      <p:sp>
        <p:nvSpPr>
          <p:cNvPr id="14" name="Google Shape;108;g221713a6c9b_0_68">
            <a:extLst>
              <a:ext uri="{FF2B5EF4-FFF2-40B4-BE49-F238E27FC236}">
                <a16:creationId xmlns:a16="http://schemas.microsoft.com/office/drawing/2014/main" id="{D129E2F4-EA02-E544-C0FD-53A46CA73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335" y="-192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 Phonemes</a:t>
            </a:r>
          </a:p>
        </p:txBody>
      </p:sp>
    </p:spTree>
    <p:extLst>
      <p:ext uri="{BB962C8B-B14F-4D97-AF65-F5344CB8AC3E}">
        <p14:creationId xmlns:p14="http://schemas.microsoft.com/office/powerpoint/2010/main" val="194044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597543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US" sz="54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57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8571337" y="1940767"/>
            <a:ext cx="353979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Speaker Demographics:34 speakers from 10-15 distinct places.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/>
                <a:cs typeface="Times New Roman"/>
              </a:rPr>
              <a:t>Locations, including villages and districts within the </a:t>
            </a:r>
            <a:r>
              <a:rPr lang="en-US" sz="2000" dirty="0" err="1">
                <a:latin typeface="Times New Roman"/>
                <a:cs typeface="Times New Roman"/>
              </a:rPr>
              <a:t>Malwa</a:t>
            </a:r>
            <a:r>
              <a:rPr lang="en-US" sz="2000" dirty="0">
                <a:latin typeface="Times New Roman"/>
                <a:cs typeface="Times New Roman"/>
              </a:rPr>
              <a:t> region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Target Audience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Gender</a:t>
            </a:r>
            <a:r>
              <a:rPr lang="en-US" sz="2000" dirty="0">
                <a:latin typeface="Times New Roman"/>
                <a:cs typeface="Times New Roman"/>
              </a:rPr>
              <a:t>: Male and Female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Age Group</a:t>
            </a:r>
            <a:r>
              <a:rPr lang="en-US" sz="2000" dirty="0">
                <a:latin typeface="Times New Roman"/>
                <a:cs typeface="Times New Roman"/>
              </a:rPr>
              <a:t>: 18 to 60 years old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50AA6-748E-4FAE-BB32-EFB345B2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5" y="1830549"/>
            <a:ext cx="7103221" cy="430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319A6-0EB9-4113-B6CE-DC7D3005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706" y="1969324"/>
            <a:ext cx="672678" cy="672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F8930-FF68-4199-B96B-DC92F51C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522" y="3364715"/>
            <a:ext cx="595209" cy="595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9122-9722-450E-BF9D-C5B446B6B4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99"/>
          <a:stretch/>
        </p:blipFill>
        <p:spPr>
          <a:xfrm>
            <a:off x="7952315" y="4531942"/>
            <a:ext cx="595209" cy="596272"/>
          </a:xfrm>
          <a:prstGeom prst="rect">
            <a:avLst/>
          </a:prstGeom>
        </p:spPr>
      </p:pic>
      <p:sp>
        <p:nvSpPr>
          <p:cNvPr id="5" name="Google Shape;108;g221713a6c9b_0_68">
            <a:extLst>
              <a:ext uri="{FF2B5EF4-FFF2-40B4-BE49-F238E27FC236}">
                <a16:creationId xmlns:a16="http://schemas.microsoft.com/office/drawing/2014/main" id="{4D309BE4-0EBE-B976-4029-123C96236FD4}"/>
              </a:ext>
            </a:extLst>
          </p:cNvPr>
          <p:cNvSpPr txBox="1">
            <a:spLocks/>
          </p:cNvSpPr>
          <p:nvPr/>
        </p:nvSpPr>
        <p:spPr>
          <a:xfrm>
            <a:off x="5760" y="-1708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</p:spTree>
    <p:extLst>
      <p:ext uri="{BB962C8B-B14F-4D97-AF65-F5344CB8AC3E}">
        <p14:creationId xmlns:p14="http://schemas.microsoft.com/office/powerpoint/2010/main" val="63575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99D5FD-06BB-47A0-93A7-2D2AC9811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36403"/>
              </p:ext>
            </p:extLst>
          </p:nvPr>
        </p:nvGraphicFramePr>
        <p:xfrm>
          <a:off x="6563219" y="379360"/>
          <a:ext cx="5184707" cy="5346819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19384">
                  <a:extLst>
                    <a:ext uri="{9D8B030D-6E8A-4147-A177-3AD203B41FA5}">
                      <a16:colId xmlns:a16="http://schemas.microsoft.com/office/drawing/2014/main" val="2263473151"/>
                    </a:ext>
                  </a:extLst>
                </a:gridCol>
                <a:gridCol w="3111337">
                  <a:extLst>
                    <a:ext uri="{9D8B030D-6E8A-4147-A177-3AD203B41FA5}">
                      <a16:colId xmlns:a16="http://schemas.microsoft.com/office/drawing/2014/main" val="1580462922"/>
                    </a:ext>
                  </a:extLst>
                </a:gridCol>
                <a:gridCol w="853986">
                  <a:extLst>
                    <a:ext uri="{9D8B030D-6E8A-4147-A177-3AD203B41FA5}">
                      <a16:colId xmlns:a16="http://schemas.microsoft.com/office/drawing/2014/main" val="3032913767"/>
                    </a:ext>
                  </a:extLst>
                </a:gridCol>
              </a:tblGrid>
              <a:tr h="2887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District 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Dialect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Remark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42368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RAJGARH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Umadwadi</a:t>
                      </a:r>
                      <a:endParaRPr lang="en-IN" sz="1200" b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85470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MANDSAUR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89209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NEEMUCH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08933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RATLAM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 influenced by local dialects)+</a:t>
                      </a: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Rajwadi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320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UJJAIN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Ujjaini (Malvi Proper)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626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AGAR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Sondhwadi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77781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SHAJAPUR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38413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DEWAS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latin typeface="Times New Roman"/>
                          <a:cs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014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SEHORE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84214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DHAR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1710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JHALAWAR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990948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 Malvi (variation influenced by local culture)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76832"/>
                  </a:ext>
                </a:extLst>
              </a:tr>
              <a:tr h="340506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PRATAPGARH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 (local variations)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8358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BANSWARA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(with tribal influences)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404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4945C06-84FB-4FE2-8C50-9B100E6F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1110847"/>
            <a:ext cx="225403" cy="225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07900-8B3A-4E51-BFEA-B6666941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152" y="669662"/>
            <a:ext cx="259868" cy="27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8FAD6-43A3-4D46-AD34-72D821C8A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635" y="2635328"/>
            <a:ext cx="235676" cy="235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71B50-0879-671F-AA16-C814B6C2103C}"/>
              </a:ext>
            </a:extLst>
          </p:cNvPr>
          <p:cNvSpPr txBox="1"/>
          <p:nvPr/>
        </p:nvSpPr>
        <p:spPr>
          <a:xfrm>
            <a:off x="534065" y="665275"/>
            <a:ext cx="584802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>
              <a:latin typeface="Times New Roman"/>
              <a:cs typeface="Times New Roman"/>
            </a:endParaRPr>
          </a:p>
          <a:p>
            <a:r>
              <a:rPr lang="en-US" sz="1800" b="1">
                <a:latin typeface="Times New Roman"/>
              </a:rPr>
              <a:t>Ujjaini (Malvi Proper) (Rakesh 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Ujjain,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Indore,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northern Dhar, southern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Capital of the Avanthi kingdom.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यां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मजा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में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Rajwadi</a:t>
            </a:r>
            <a:r>
              <a:rPr lang="en-US" sz="1800" b="1">
                <a:latin typeface="Times New Roman"/>
              </a:rPr>
              <a:t> (Manish)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Nimuch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Ratlam, parts of Indore (MP).</a:t>
            </a:r>
          </a:p>
          <a:p>
            <a:r>
              <a:rPr lang="en-US" sz="1800">
                <a:latin typeface="Times New Roman"/>
              </a:rPr>
              <a:t>Historical Impact: Influenced by Rajasthani dialects due to Rajputana rule.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अटे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Umadwadi</a:t>
            </a:r>
            <a:r>
              <a:rPr lang="en-US" sz="1800" b="1">
                <a:latin typeface="Times New Roman"/>
              </a:rPr>
              <a:t> (Manish)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district (MP).</a:t>
            </a:r>
          </a:p>
          <a:p>
            <a:r>
              <a:rPr lang="en-US" sz="1800">
                <a:latin typeface="Times New Roman"/>
              </a:rPr>
              <a:t>Historical Impact: Named after the </a:t>
            </a:r>
            <a:r>
              <a:rPr lang="en-US" sz="1800" err="1">
                <a:latin typeface="Times New Roman"/>
              </a:rPr>
              <a:t>Umad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आडी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 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Sondhwadi</a:t>
            </a:r>
            <a:r>
              <a:rPr lang="en-US" sz="1800" b="1">
                <a:latin typeface="Times New Roman"/>
              </a:rPr>
              <a:t> (Laxmi)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Jhalawar (Rajasthan), northern Ujjain, north-western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eastern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western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Influenced by the </a:t>
            </a:r>
            <a:r>
              <a:rPr lang="en-US" sz="1800" err="1">
                <a:latin typeface="Times New Roman"/>
              </a:rPr>
              <a:t>Sondhia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अठे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चोखो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endParaRPr lang="en-US" sz="1800" b="1">
              <a:solidFill>
                <a:srgbClr val="FF0000"/>
              </a:solidFill>
              <a:latin typeface="Times New Roman"/>
            </a:endParaRPr>
          </a:p>
          <a:p>
            <a:endParaRPr lang="en-US" sz="1800">
              <a:latin typeface="Times New Roman"/>
            </a:endParaRPr>
          </a:p>
        </p:txBody>
      </p:sp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53B1524F-A694-3866-F979-B3E22D003094}"/>
              </a:ext>
            </a:extLst>
          </p:cNvPr>
          <p:cNvSpPr txBox="1">
            <a:spLocks/>
          </p:cNvSpPr>
          <p:nvPr/>
        </p:nvSpPr>
        <p:spPr>
          <a:xfrm>
            <a:off x="5760" y="-32226"/>
            <a:ext cx="9789319" cy="68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408BE-0CDA-511E-00B3-DC5D8EF8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039" y="2943566"/>
            <a:ext cx="259868" cy="271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08403-746F-BBA7-71F9-D5D28CB37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1486898"/>
            <a:ext cx="225403" cy="225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F19D9-5797-BFF3-15C6-A939B653B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355" y="1902534"/>
            <a:ext cx="225403" cy="22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9AC3C-F1CA-A258-858B-CF0308BC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3317678"/>
            <a:ext cx="225403" cy="225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370A6-FA9A-2B5E-E207-BB7AE523E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3614561"/>
            <a:ext cx="225403" cy="225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1AFE0A-D08D-0F4C-774C-60A4B186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3990613"/>
            <a:ext cx="225403" cy="2254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4E46D3-AADB-B14B-383B-BCB4C5E7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771" y="5069288"/>
            <a:ext cx="225403" cy="2254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69E7B8-EE93-E2DC-5CBA-9252A5BC7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4663548"/>
            <a:ext cx="225403" cy="225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ABC26-ED09-ADA5-6375-9D5A959A0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4307288"/>
            <a:ext cx="225403" cy="22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4004A0-FFBC-8547-8E9D-35690AC5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771" y="5484924"/>
            <a:ext cx="225403" cy="2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157163" y="3502"/>
            <a:ext cx="8267932" cy="3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40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 Creation</a:t>
            </a:r>
            <a:endParaRPr lang="en-US" sz="4000" b="1" u="sng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3460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742659" y="874529"/>
            <a:ext cx="3545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Topics: 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4A34FF-B673-4F58-86D1-513D6A68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76" y="1788679"/>
            <a:ext cx="2001325" cy="930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E5F7B-6510-4F6A-89DD-5F721A416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96" y="3661853"/>
            <a:ext cx="704590" cy="472970"/>
          </a:xfrm>
          <a:prstGeom prst="rect">
            <a:avLst/>
          </a:prstGeom>
        </p:spPr>
      </p:pic>
      <p:pic>
        <p:nvPicPr>
          <p:cNvPr id="1026" name="Picture 2" descr="Education Icon PNG, Vector, PSD, and Clipart With Transparent Background  for Free Download | Pngtree">
            <a:extLst>
              <a:ext uri="{FF2B5EF4-FFF2-40B4-BE49-F238E27FC236}">
                <a16:creationId xmlns:a16="http://schemas.microsoft.com/office/drawing/2014/main" id="{5A5333F7-F680-4E29-BAE1-397F8802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8" y="4245709"/>
            <a:ext cx="704590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E5F823-FC30-4BD7-9EFF-C4817A17D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8" y="4950299"/>
            <a:ext cx="748230" cy="63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DB4A2E-99B1-4811-8023-A3CD1BB75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93" y="5477558"/>
            <a:ext cx="901609" cy="961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E12B8-0BE7-4537-A221-667266B44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4956" y="1568326"/>
            <a:ext cx="1271043" cy="1335856"/>
          </a:xfrm>
          <a:prstGeom prst="rect">
            <a:avLst/>
          </a:prstGeom>
        </p:spPr>
      </p:pic>
      <p:sp>
        <p:nvSpPr>
          <p:cNvPr id="17" name="AutoShape 4" descr="Audacity-Logo-Redesign-By-Kinnuunen.jpg">
            <a:extLst>
              <a:ext uri="{FF2B5EF4-FFF2-40B4-BE49-F238E27FC236}">
                <a16:creationId xmlns:a16="http://schemas.microsoft.com/office/drawing/2014/main" id="{760E05E1-7A32-4E22-8B29-FBB04A46D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C906E8-FF4B-4EB3-8E64-9E5C368D9A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8073" y="1632364"/>
            <a:ext cx="3093491" cy="10153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5D7130-4204-44C1-91D6-EFC8E8086F38}"/>
              </a:ext>
            </a:extLst>
          </p:cNvPr>
          <p:cNvSpPr txBox="1"/>
          <p:nvPr/>
        </p:nvSpPr>
        <p:spPr>
          <a:xfrm>
            <a:off x="4815563" y="3183179"/>
            <a:ext cx="420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Recording Devices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088F7-522D-4AD2-91EE-059F853759F3}"/>
              </a:ext>
            </a:extLst>
          </p:cNvPr>
          <p:cNvSpPr txBox="1"/>
          <p:nvPr/>
        </p:nvSpPr>
        <p:spPr>
          <a:xfrm>
            <a:off x="5208348" y="3872918"/>
            <a:ext cx="350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Mobile Phone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BCC263-E90C-4E4C-97A7-7023A6F74564}"/>
              </a:ext>
            </a:extLst>
          </p:cNvPr>
          <p:cNvSpPr txBox="1"/>
          <p:nvPr/>
        </p:nvSpPr>
        <p:spPr>
          <a:xfrm>
            <a:off x="5268671" y="4738690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550C1-7397-4C01-BC92-8E473510E800}"/>
              </a:ext>
            </a:extLst>
          </p:cNvPr>
          <p:cNvSpPr txBox="1"/>
          <p:nvPr/>
        </p:nvSpPr>
        <p:spPr>
          <a:xfrm>
            <a:off x="5268671" y="5496579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20DF6F-E36A-4794-A86A-8D779B578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9715" y="3661663"/>
            <a:ext cx="813397" cy="813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395B31-A0E3-442E-9D5A-3AF474006B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4018" y="4675615"/>
            <a:ext cx="620135" cy="6201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A283BE-9507-4AFA-BF9C-8F863558E485}"/>
              </a:ext>
            </a:extLst>
          </p:cNvPr>
          <p:cNvSpPr txBox="1"/>
          <p:nvPr/>
        </p:nvSpPr>
        <p:spPr>
          <a:xfrm>
            <a:off x="1362270" y="3706399"/>
            <a:ext cx="1184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Farming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205FC-5B97-41F4-8F89-07D2B42A1BD6}"/>
              </a:ext>
            </a:extLst>
          </p:cNvPr>
          <p:cNvSpPr txBox="1"/>
          <p:nvPr/>
        </p:nvSpPr>
        <p:spPr>
          <a:xfrm>
            <a:off x="1362270" y="4475060"/>
            <a:ext cx="135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Education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7705B-CC80-4E87-841C-4E6CFD13834D}"/>
              </a:ext>
            </a:extLst>
          </p:cNvPr>
          <p:cNvSpPr txBox="1"/>
          <p:nvPr/>
        </p:nvSpPr>
        <p:spPr>
          <a:xfrm>
            <a:off x="1295092" y="5205275"/>
            <a:ext cx="192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F082B7-CBFB-4B5C-8902-D1F230DF2163}"/>
              </a:ext>
            </a:extLst>
          </p:cNvPr>
          <p:cNvSpPr txBox="1"/>
          <p:nvPr/>
        </p:nvSpPr>
        <p:spPr>
          <a:xfrm>
            <a:off x="1284386" y="5895183"/>
            <a:ext cx="225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7EF732-FB86-4BB9-878F-3B7A28CFDF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8966" y="5499993"/>
            <a:ext cx="874146" cy="5196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A137ACA-04BF-4EA4-9218-E2C9DE0A9366}"/>
              </a:ext>
            </a:extLst>
          </p:cNvPr>
          <p:cNvSpPr txBox="1"/>
          <p:nvPr/>
        </p:nvSpPr>
        <p:spPr>
          <a:xfrm>
            <a:off x="8385362" y="3555272"/>
            <a:ext cx="324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duration – 5- 10 minutes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626272-FC2C-4E15-AF3D-FA360241E555}"/>
              </a:ext>
            </a:extLst>
          </p:cNvPr>
          <p:cNvSpPr txBox="1"/>
          <p:nvPr/>
        </p:nvSpPr>
        <p:spPr>
          <a:xfrm>
            <a:off x="8295692" y="4151405"/>
            <a:ext cx="300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type -.wav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B23DDB-0725-4D1C-8CA3-F640AFB81875}"/>
              </a:ext>
            </a:extLst>
          </p:cNvPr>
          <p:cNvSpPr txBox="1"/>
          <p:nvPr/>
        </p:nvSpPr>
        <p:spPr>
          <a:xfrm>
            <a:off x="8295692" y="4738690"/>
            <a:ext cx="289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Audio Channel: M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ono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4BE698-6781-46A5-AB6C-DE26395C7129}"/>
              </a:ext>
            </a:extLst>
          </p:cNvPr>
          <p:cNvSpPr txBox="1"/>
          <p:nvPr/>
        </p:nvSpPr>
        <p:spPr>
          <a:xfrm>
            <a:off x="8357474" y="5274802"/>
            <a:ext cx="198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format : .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wav file 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88409C-6F6D-4572-BEBB-DBD8FB4C9CB5}"/>
              </a:ext>
            </a:extLst>
          </p:cNvPr>
          <p:cNvSpPr txBox="1"/>
          <p:nvPr/>
        </p:nvSpPr>
        <p:spPr>
          <a:xfrm>
            <a:off x="8264229" y="5809150"/>
            <a:ext cx="370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name: speakerId_recordingNo.wav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Time - Free technology icons">
            <a:extLst>
              <a:ext uri="{FF2B5EF4-FFF2-40B4-BE49-F238E27FC236}">
                <a16:creationId xmlns:a16="http://schemas.microsoft.com/office/drawing/2014/main" id="{283CD31B-24AA-4974-BAEE-71C3A195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13" y="3502390"/>
            <a:ext cx="453821" cy="4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2422BCB-4325-4077-B3F8-8623852566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9181" y="4172829"/>
            <a:ext cx="334535" cy="3345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4B353E-9DB5-4FB5-A243-814A36941C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8253" y="4703819"/>
            <a:ext cx="770554" cy="4334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A583FF4-8C3E-4118-8955-E44F7EEA43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1998" y="5241203"/>
            <a:ext cx="419176" cy="4191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A34F7D-6F85-4ED9-BFBB-A67B5C8F34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7581" y="5679372"/>
            <a:ext cx="586149" cy="5861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E142EF1-BECA-412C-A2B6-F3287ACA0A98}"/>
              </a:ext>
            </a:extLst>
          </p:cNvPr>
          <p:cNvSpPr txBox="1"/>
          <p:nvPr/>
        </p:nvSpPr>
        <p:spPr>
          <a:xfrm>
            <a:off x="4618835" y="988645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Sound Recording Technique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676BD4-74C7-4E3A-8BA8-1C54B8E9B0C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02998" y="2133576"/>
            <a:ext cx="1185075" cy="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/>
                <a:cs typeface="Times New Roman"/>
              </a:rPr>
              <a:t>19</a:t>
            </a:fld>
            <a:endParaRPr>
              <a:latin typeface="Times New Roman"/>
              <a:cs typeface="Times New Roman"/>
            </a:endParaRPr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Analysis</a:t>
            </a:r>
          </a:p>
        </p:txBody>
      </p:sp>
      <p:pic>
        <p:nvPicPr>
          <p:cNvPr id="5" name="Picture 4" descr="Duration Icons - Free SVG &amp; PNG Duration Images - Noun Project">
            <a:extLst>
              <a:ext uri="{FF2B5EF4-FFF2-40B4-BE49-F238E27FC236}">
                <a16:creationId xmlns:a16="http://schemas.microsoft.com/office/drawing/2014/main" id="{D2C044E8-044E-0351-A117-86683B260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2" y="2406562"/>
            <a:ext cx="1461007" cy="1391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55FA2-B6CF-A444-418D-DA7843027AAB}"/>
              </a:ext>
            </a:extLst>
          </p:cNvPr>
          <p:cNvSpPr txBox="1"/>
          <p:nvPr/>
        </p:nvSpPr>
        <p:spPr>
          <a:xfrm>
            <a:off x="539756" y="4521512"/>
            <a:ext cx="2838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8 Hours </a:t>
            </a:r>
          </a:p>
        </p:txBody>
      </p:sp>
      <p:pic>
        <p:nvPicPr>
          <p:cNvPr id="12" name="Picture 11" descr="1,351,152 Word Icon Images, Stock Photos, 3D objects, &amp; Vectors |  Shutterstock">
            <a:extLst>
              <a:ext uri="{FF2B5EF4-FFF2-40B4-BE49-F238E27FC236}">
                <a16:creationId xmlns:a16="http://schemas.microsoft.com/office/drawing/2014/main" id="{16FA0231-6498-2977-95DC-FA64EAE81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25" r="398" b="11028"/>
          <a:stretch/>
        </p:blipFill>
        <p:spPr>
          <a:xfrm>
            <a:off x="8697438" y="2126645"/>
            <a:ext cx="2041102" cy="2084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676D5-3050-22EF-70B3-B72B99A0650E}"/>
              </a:ext>
            </a:extLst>
          </p:cNvPr>
          <p:cNvSpPr txBox="1"/>
          <p:nvPr/>
        </p:nvSpPr>
        <p:spPr>
          <a:xfrm>
            <a:off x="8694649" y="4600345"/>
            <a:ext cx="28138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Text Corpus word- 19566</a:t>
            </a:r>
          </a:p>
          <a:p>
            <a:r>
              <a:rPr lang="en-US" sz="1600">
                <a:latin typeface="Times New Roman"/>
                <a:cs typeface="Times New Roman"/>
              </a:rPr>
              <a:t>Unique Word- 4274</a:t>
            </a:r>
          </a:p>
        </p:txBody>
      </p:sp>
      <p:pic>
        <p:nvPicPr>
          <p:cNvPr id="14" name="Picture 13" descr="Person Icon png images | PNGEgg">
            <a:extLst>
              <a:ext uri="{FF2B5EF4-FFF2-40B4-BE49-F238E27FC236}">
                <a16:creationId xmlns:a16="http://schemas.microsoft.com/office/drawing/2014/main" id="{0D9B9C65-0E13-1034-3D72-EAA7A5524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075" y="2126673"/>
            <a:ext cx="1733798" cy="1763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FC5B91-DE41-C33D-B53D-B482A19D3B5D}"/>
              </a:ext>
            </a:extLst>
          </p:cNvPr>
          <p:cNvSpPr txBox="1"/>
          <p:nvPr/>
        </p:nvSpPr>
        <p:spPr>
          <a:xfrm>
            <a:off x="2845046" y="4519332"/>
            <a:ext cx="25360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No of Speaker use –34</a:t>
            </a:r>
          </a:p>
          <a:p>
            <a:r>
              <a:rPr lang="en-US" sz="1800" dirty="0">
                <a:latin typeface="Times New Roman"/>
                <a:cs typeface="Times New Roman"/>
              </a:rPr>
              <a:t>Female-16</a:t>
            </a:r>
          </a:p>
          <a:p>
            <a:r>
              <a:rPr lang="en-US" sz="1800" dirty="0">
                <a:latin typeface="Times New Roman"/>
                <a:cs typeface="Times New Roman"/>
              </a:rPr>
              <a:t>Male-18</a:t>
            </a:r>
          </a:p>
        </p:txBody>
      </p:sp>
      <p:pic>
        <p:nvPicPr>
          <p:cNvPr id="16" name="Picture 15" descr="Sentence icons for free download | Freepik">
            <a:extLst>
              <a:ext uri="{FF2B5EF4-FFF2-40B4-BE49-F238E27FC236}">
                <a16:creationId xmlns:a16="http://schemas.microsoft.com/office/drawing/2014/main" id="{69916CB3-8F27-92A7-543D-6DDA1092E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613" y="2391885"/>
            <a:ext cx="1747656" cy="167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D90AA2-D642-EE82-F2E9-29F56A91D7D0}"/>
              </a:ext>
            </a:extLst>
          </p:cNvPr>
          <p:cNvSpPr txBox="1"/>
          <p:nvPr/>
        </p:nvSpPr>
        <p:spPr>
          <a:xfrm>
            <a:off x="5906463" y="4603700"/>
            <a:ext cx="2354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Sentence – 2200</a:t>
            </a:r>
          </a:p>
        </p:txBody>
      </p:sp>
    </p:spTree>
    <p:extLst>
      <p:ext uri="{BB962C8B-B14F-4D97-AF65-F5344CB8AC3E}">
        <p14:creationId xmlns:p14="http://schemas.microsoft.com/office/powerpoint/2010/main" val="92027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800000" algn="bl" rotWithShape="0">
              <a:srgbClr val="000000">
                <a:alpha val="55000"/>
              </a:srgbClr>
            </a:outerShdw>
            <a:reflection stA="40000" endPos="27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7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1</a:t>
            </a:r>
          </a:p>
          <a:p>
            <a:pPr algn="ctr"/>
            <a:r>
              <a:rPr lang="en-IN" sz="4800" dirty="0">
                <a:solidFill>
                  <a:schemeClr val="tx1"/>
                </a:solidFill>
                <a:latin typeface="Times New Roman"/>
                <a:cs typeface="Times New Roman"/>
              </a:rPr>
              <a:t>Short Recap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7C78CA75-166A-93B8-BDB3-661A25B65F1B}"/>
              </a:ext>
            </a:extLst>
          </p:cNvPr>
          <p:cNvSpPr txBox="1">
            <a:spLocks/>
          </p:cNvSpPr>
          <p:nvPr/>
        </p:nvSpPr>
        <p:spPr>
          <a:xfrm>
            <a:off x="-6335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Data Collection 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33C47C3F-5E44-0C2A-5B9F-F93432A6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396" y="1253066"/>
            <a:ext cx="7502433" cy="43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010978-F716-4E98-8368-734DD60A3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12" r="8869"/>
          <a:stretch/>
        </p:blipFill>
        <p:spPr>
          <a:xfrm>
            <a:off x="8205448" y="1986685"/>
            <a:ext cx="3974941" cy="3548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8A434-09BC-4865-A305-57E4765CD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9" t="9523" r="3258" b="33062"/>
          <a:stretch/>
        </p:blipFill>
        <p:spPr>
          <a:xfrm>
            <a:off x="292193" y="1986684"/>
            <a:ext cx="3955978" cy="3553949"/>
          </a:xfrm>
          <a:prstGeom prst="rect">
            <a:avLst/>
          </a:prstGeom>
        </p:spPr>
      </p:pic>
      <p:pic>
        <p:nvPicPr>
          <p:cNvPr id="2" name="Picture 1" descr="Two wome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BF3BC1E5-9F61-31B2-14E7-0F158059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683" r="-71" b="7901"/>
          <a:stretch/>
        </p:blipFill>
        <p:spPr>
          <a:xfrm>
            <a:off x="4477574" y="1985168"/>
            <a:ext cx="3550053" cy="3556481"/>
          </a:xfrm>
          <a:prstGeom prst="rect">
            <a:avLst/>
          </a:prstGeom>
        </p:spPr>
      </p:pic>
      <p:sp>
        <p:nvSpPr>
          <p:cNvPr id="9" name="Google Shape;108;g221713a6c9b_0_68">
            <a:extLst>
              <a:ext uri="{FF2B5EF4-FFF2-40B4-BE49-F238E27FC236}">
                <a16:creationId xmlns:a16="http://schemas.microsoft.com/office/drawing/2014/main" id="{21F22362-3800-F91C-F854-31AC1FC76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0" y="-255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Ground Work</a:t>
            </a:r>
          </a:p>
        </p:txBody>
      </p:sp>
    </p:spTree>
    <p:extLst>
      <p:ext uri="{BB962C8B-B14F-4D97-AF65-F5344CB8AC3E}">
        <p14:creationId xmlns:p14="http://schemas.microsoft.com/office/powerpoint/2010/main" val="3202532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2687216" y="1891850"/>
            <a:ext cx="8332237" cy="182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US" sz="54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Result &amp; Implementation  </a:t>
            </a: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55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29" y="1731103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pic>
        <p:nvPicPr>
          <p:cNvPr id="6" name="Picture 5" descr="A diagram of a dictionary&#10;&#10;Description automatically generated">
            <a:extLst>
              <a:ext uri="{FF2B5EF4-FFF2-40B4-BE49-F238E27FC236}">
                <a16:creationId xmlns:a16="http://schemas.microsoft.com/office/drawing/2014/main" id="{EE09C86D-74C3-416F-D1B2-8AB33388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77" y="1360383"/>
            <a:ext cx="10981508" cy="3608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EAFF6-2DC1-4186-000A-9BDF1551E0E8}"/>
              </a:ext>
            </a:extLst>
          </p:cNvPr>
          <p:cNvSpPr txBox="1"/>
          <p:nvPr/>
        </p:nvSpPr>
        <p:spPr>
          <a:xfrm>
            <a:off x="4468586" y="4972050"/>
            <a:ext cx="17961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</a:rPr>
              <a:t>Word 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F61F6-09F7-265E-0A4D-2B02C651A968}"/>
              </a:ext>
            </a:extLst>
          </p:cNvPr>
          <p:cNvSpPr txBox="1"/>
          <p:nvPr/>
        </p:nvSpPr>
        <p:spPr>
          <a:xfrm>
            <a:off x="10518321" y="3799113"/>
            <a:ext cx="1663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Times New Roman"/>
              </a:rPr>
              <a:t>Text/Sentence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99D35-0760-5942-B1DD-AAF62EA9D46B}"/>
              </a:ext>
            </a:extLst>
          </p:cNvPr>
          <p:cNvSpPr txBox="1"/>
          <p:nvPr/>
        </p:nvSpPr>
        <p:spPr>
          <a:xfrm>
            <a:off x="3136900" y="5753100"/>
            <a:ext cx="54229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imes New Roman"/>
              </a:rPr>
              <a:t>Automatic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4115773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3" y="1268963"/>
            <a:ext cx="11538737" cy="3415004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Evaluation Parameter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B6CFBF-DD6F-4AEE-B672-9008F35A71FF}"/>
              </a:ext>
            </a:extLst>
          </p:cNvPr>
          <p:cNvSpPr/>
          <p:nvPr/>
        </p:nvSpPr>
        <p:spPr>
          <a:xfrm>
            <a:off x="653263" y="1651518"/>
            <a:ext cx="90785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Word Error Rate (WER)-Word Error Rate = (Substitutions + Insertions + Deletions) / Number of Words Spoken.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substitution occurs when a word gets replaced (for example, “noose” is transcribed as “moose”)An insertion is when a word is added that wasn’t said (for example, “SAT” becomes “essay tea”)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deletion happens when a word is left out of the transcript completely (for example, “turn it around” becomes “turn around”).</a:t>
            </a:r>
          </a:p>
        </p:txBody>
      </p:sp>
    </p:spTree>
    <p:extLst>
      <p:ext uri="{BB962C8B-B14F-4D97-AF65-F5344CB8AC3E}">
        <p14:creationId xmlns:p14="http://schemas.microsoft.com/office/powerpoint/2010/main" val="225156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30" y="1578703"/>
            <a:ext cx="3327798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47019"/>
            <a:ext cx="11538737" cy="3415004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Training Parameters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B6CFBF-DD6F-4AEE-B672-9008F35A71FF}"/>
              </a:ext>
            </a:extLst>
          </p:cNvPr>
          <p:cNvSpPr/>
          <p:nvPr/>
        </p:nvSpPr>
        <p:spPr>
          <a:xfrm>
            <a:off x="768341" y="1692367"/>
            <a:ext cx="42608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experiments were performed on Google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and the models were trained for up to 25 epochs.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Specifically, all Wav2Vec2.0 models were configured with identical values: a batch size of 6, a learning rate of 3e-4, and a gradient accumulation step of 4.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A012C3-74DB-4718-ADC0-1E0DE9AB0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72518"/>
              </p:ext>
            </p:extLst>
          </p:nvPr>
        </p:nvGraphicFramePr>
        <p:xfrm>
          <a:off x="5579706" y="1852842"/>
          <a:ext cx="6195529" cy="2308323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46569">
                  <a:extLst>
                    <a:ext uri="{9D8B030D-6E8A-4147-A177-3AD203B41FA5}">
                      <a16:colId xmlns:a16="http://schemas.microsoft.com/office/drawing/2014/main" val="1099338589"/>
                    </a:ext>
                  </a:extLst>
                </a:gridCol>
                <a:gridCol w="1237240">
                  <a:extLst>
                    <a:ext uri="{9D8B030D-6E8A-4147-A177-3AD203B41FA5}">
                      <a16:colId xmlns:a16="http://schemas.microsoft.com/office/drawing/2014/main" val="2738671235"/>
                    </a:ext>
                  </a:extLst>
                </a:gridCol>
                <a:gridCol w="1237240">
                  <a:extLst>
                    <a:ext uri="{9D8B030D-6E8A-4147-A177-3AD203B41FA5}">
                      <a16:colId xmlns:a16="http://schemas.microsoft.com/office/drawing/2014/main" val="3879886541"/>
                    </a:ext>
                  </a:extLst>
                </a:gridCol>
                <a:gridCol w="1237240">
                  <a:extLst>
                    <a:ext uri="{9D8B030D-6E8A-4147-A177-3AD203B41FA5}">
                      <a16:colId xmlns:a16="http://schemas.microsoft.com/office/drawing/2014/main" val="3989611091"/>
                    </a:ext>
                  </a:extLst>
                </a:gridCol>
                <a:gridCol w="1237240">
                  <a:extLst>
                    <a:ext uri="{9D8B030D-6E8A-4147-A177-3AD203B41FA5}">
                      <a16:colId xmlns:a16="http://schemas.microsoft.com/office/drawing/2014/main" val="558068642"/>
                    </a:ext>
                  </a:extLst>
                </a:gridCol>
              </a:tblGrid>
              <a:tr h="769441"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72289"/>
                  </a:ext>
                </a:extLst>
              </a:tr>
              <a:tr h="76944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Utterance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66105"/>
                  </a:ext>
                </a:extLst>
              </a:tr>
              <a:tr h="76944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(Minutes)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59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224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30" y="1578703"/>
            <a:ext cx="3327798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47019"/>
            <a:ext cx="11538737" cy="3415004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 Performance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B6CFBF-DD6F-4AEE-B672-9008F35A71FF}"/>
              </a:ext>
            </a:extLst>
          </p:cNvPr>
          <p:cNvSpPr/>
          <p:nvPr/>
        </p:nvSpPr>
        <p:spPr>
          <a:xfrm>
            <a:off x="572399" y="1498482"/>
            <a:ext cx="42608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corpus is divided into test, train, and validation sets with a balanced gender proportion, following an 8:1:1 ratio.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A012C3-74DB-4718-ADC0-1E0DE9AB0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194034"/>
              </p:ext>
            </p:extLst>
          </p:nvPr>
        </p:nvGraphicFramePr>
        <p:xfrm>
          <a:off x="5150498" y="1382717"/>
          <a:ext cx="6624736" cy="1907854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726163">
                  <a:extLst>
                    <a:ext uri="{9D8B030D-6E8A-4147-A177-3AD203B41FA5}">
                      <a16:colId xmlns:a16="http://schemas.microsoft.com/office/drawing/2014/main" val="1099338589"/>
                    </a:ext>
                  </a:extLst>
                </a:gridCol>
                <a:gridCol w="929717">
                  <a:extLst>
                    <a:ext uri="{9D8B030D-6E8A-4147-A177-3AD203B41FA5}">
                      <a16:colId xmlns:a16="http://schemas.microsoft.com/office/drawing/2014/main" val="2738671235"/>
                    </a:ext>
                  </a:extLst>
                </a:gridCol>
                <a:gridCol w="1322952">
                  <a:extLst>
                    <a:ext uri="{9D8B030D-6E8A-4147-A177-3AD203B41FA5}">
                      <a16:colId xmlns:a16="http://schemas.microsoft.com/office/drawing/2014/main" val="3879886541"/>
                    </a:ext>
                  </a:extLst>
                </a:gridCol>
                <a:gridCol w="1322952">
                  <a:extLst>
                    <a:ext uri="{9D8B030D-6E8A-4147-A177-3AD203B41FA5}">
                      <a16:colId xmlns:a16="http://schemas.microsoft.com/office/drawing/2014/main" val="3989611091"/>
                    </a:ext>
                  </a:extLst>
                </a:gridCol>
                <a:gridCol w="1322952">
                  <a:extLst>
                    <a:ext uri="{9D8B030D-6E8A-4147-A177-3AD203B41FA5}">
                      <a16:colId xmlns:a16="http://schemas.microsoft.com/office/drawing/2014/main" val="558068642"/>
                    </a:ext>
                  </a:extLst>
                </a:gridCol>
              </a:tblGrid>
              <a:tr h="633887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72289"/>
                  </a:ext>
                </a:extLst>
              </a:tr>
              <a:tr h="63388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Wav2Vec2.0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66105"/>
                  </a:ext>
                </a:extLst>
              </a:tr>
              <a:tr h="63388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(Minutes)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44.21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46.36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59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06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714025" y="1192225"/>
            <a:ext cx="5590522" cy="415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00100">
              <a:buSzPct val="80835"/>
            </a:pPr>
            <a:r>
              <a:rPr lang="en-US" sz="2000">
                <a:latin typeface="Times New Roman"/>
                <a:cs typeface="Times New Roman"/>
              </a:rPr>
              <a:t>To develop  Automatic Speech Recognition (ASR) system for the low-resource Malvi language.</a:t>
            </a:r>
          </a:p>
          <a:p>
            <a:pPr marL="800100" lvl="0">
              <a:buSzPct val="80835"/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Created a diverse speech corpus from native Malvi speakers, covering various dialects and demographics.</a:t>
            </a:r>
          </a:p>
          <a:p>
            <a:pPr marL="800100" lvl="0">
              <a:buSzPct val="80835"/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Preserves and promotes the Malvi language in the digital age.</a:t>
            </a:r>
          </a:p>
          <a:p>
            <a:pPr marL="800100" lvl="0">
              <a:buSzPct val="80835"/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Opens pathways for expanding the digital presence of Malvi.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9D3AA-8E10-4866-A5C9-B03E8258C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398" y="948087"/>
            <a:ext cx="5590521" cy="4716125"/>
          </a:xfrm>
          <a:prstGeom prst="rect">
            <a:avLst/>
          </a:prstGeom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FA6BCDC3-D679-AF4A-AA31-C18A6CCFDA23}"/>
              </a:ext>
            </a:extLst>
          </p:cNvPr>
          <p:cNvSpPr txBox="1">
            <a:spLocks/>
          </p:cNvSpPr>
          <p:nvPr/>
        </p:nvSpPr>
        <p:spPr>
          <a:xfrm>
            <a:off x="5760" y="-1224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9A0C4-2AFD-4765-91F0-C9C5C3D25E8F}"/>
              </a:ext>
            </a:extLst>
          </p:cNvPr>
          <p:cNvSpPr txBox="1"/>
          <p:nvPr/>
        </p:nvSpPr>
        <p:spPr>
          <a:xfrm>
            <a:off x="838618" y="925839"/>
            <a:ext cx="9498563" cy="64325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u="sng">
                <a:solidFill>
                  <a:schemeClr val="tx1"/>
                </a:solidFill>
                <a:latin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A Singh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, AS Mehta, KS Ashish </a:t>
            </a:r>
            <a:r>
              <a:rPr lang="en-US" sz="1800" err="1">
                <a:solidFill>
                  <a:schemeClr val="tx1"/>
                </a:solidFill>
                <a:latin typeface="Times New Roman"/>
              </a:rPr>
              <a:t>Khuraishi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, </a:t>
            </a:r>
            <a:r>
              <a:rPr lang="en-US" sz="1800" u="sng">
                <a:solidFill>
                  <a:schemeClr val="tx1"/>
                </a:solidFill>
                <a:latin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 Deekshitha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, G Date, J Nanavati, </a:t>
            </a:r>
            <a:r>
              <a:rPr lang="en-US" sz="1800" u="sng">
                <a:solidFill>
                  <a:schemeClr val="tx1"/>
                </a:solidFill>
                <a:latin typeface="Times New Roman"/>
              </a:rPr>
              <a:t>J Bandekar, "</a:t>
            </a:r>
            <a:r>
              <a:rPr lang="en-US" sz="1800" b="1">
                <a:solidFill>
                  <a:schemeClr val="tx1"/>
                </a:solidFill>
                <a:latin typeface="Times New Roman"/>
              </a:rPr>
              <a:t>An ASR Corpus in Chhattisgarhi, a Low Resource Indian Language", </a:t>
            </a:r>
            <a:r>
              <a:rPr lang="en-US" sz="1800" i="1">
                <a:solidFill>
                  <a:schemeClr val="tx1"/>
                </a:solidFill>
                <a:latin typeface="Times New Roman"/>
              </a:rPr>
              <a:t>International Conference on Speech and Computer, 2023</a:t>
            </a:r>
            <a:endParaRPr lang="en-US" sz="1800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  <a:latin typeface="Times New Roman"/>
            </a:endParaRPr>
          </a:p>
          <a:p>
            <a:r>
              <a:rPr lang="en-US" sz="1800">
                <a:solidFill>
                  <a:schemeClr val="tx1"/>
                </a:solidFill>
                <a:latin typeface="Times New Roman"/>
              </a:rPr>
              <a:t>[2] </a:t>
            </a:r>
            <a:r>
              <a:rPr lang="en-US" sz="1800" b="1" err="1">
                <a:solidFill>
                  <a:srgbClr val="222222"/>
                </a:solidFill>
                <a:latin typeface="Times New Roman"/>
              </a:rPr>
              <a:t>Kozhirbayev</a:t>
            </a:r>
            <a:r>
              <a:rPr lang="en-US" sz="1800" b="1">
                <a:solidFill>
                  <a:srgbClr val="222222"/>
                </a:solidFill>
                <a:latin typeface="Times New Roman"/>
              </a:rPr>
              <a:t>, </a:t>
            </a:r>
            <a:r>
              <a:rPr lang="en-US" sz="1800" b="1" err="1">
                <a:solidFill>
                  <a:srgbClr val="222222"/>
                </a:solidFill>
                <a:latin typeface="Times New Roman"/>
              </a:rPr>
              <a:t>Zhanibek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"Kazakh Speech Recognition: Wav2vec2. 0 vs. Whisper." </a:t>
            </a:r>
            <a:r>
              <a:rPr lang="en-US" sz="1800" i="1">
                <a:solidFill>
                  <a:srgbClr val="222222"/>
                </a:solidFill>
                <a:latin typeface="Times New Roman"/>
              </a:rPr>
              <a:t>Journal of Advances in Information Technology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 14.6 (2023): 1382-1389.</a:t>
            </a: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r>
              <a:rPr lang="en-US" sz="1800">
                <a:solidFill>
                  <a:srgbClr val="222222"/>
                </a:solidFill>
                <a:latin typeface="Times New Roman"/>
              </a:rPr>
              <a:t>[3] </a:t>
            </a:r>
            <a:r>
              <a:rPr lang="en-US" sz="1800" b="1">
                <a:solidFill>
                  <a:srgbClr val="222222"/>
                </a:solidFill>
                <a:latin typeface="Times New Roman"/>
              </a:rPr>
              <a:t>Williams, Aiden, Andrea Demarco, and Claudia Borg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"The Applicability of Wav2Vec2 and Whisper for Low-Resource Maltese ASR." </a:t>
            </a:r>
            <a:r>
              <a:rPr lang="en-US" sz="1800" i="1">
                <a:solidFill>
                  <a:srgbClr val="222222"/>
                </a:solidFill>
                <a:latin typeface="Times New Roman"/>
              </a:rPr>
              <a:t>Proc. 2nd Annual Meeting of the ELRA/ISCA SIG on Under-resourced Languages (SIGUL 2023)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2023.</a:t>
            </a:r>
            <a:endParaRPr lang="en-US" sz="1800">
              <a:latin typeface="Times New Roman"/>
            </a:endParaRP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r>
              <a:rPr lang="en-US" sz="1800">
                <a:solidFill>
                  <a:srgbClr val="222222"/>
                </a:solidFill>
                <a:latin typeface="Times New Roman"/>
              </a:rPr>
              <a:t>[4] </a:t>
            </a:r>
            <a:r>
              <a:rPr lang="en-US" sz="1800" b="1">
                <a:solidFill>
                  <a:srgbClr val="222222"/>
                </a:solidFill>
                <a:latin typeface="Times New Roman"/>
              </a:rPr>
              <a:t>Upadhyaya, Prashant,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et al. "Continuous </a:t>
            </a:r>
            <a:r>
              <a:rPr lang="en-US" sz="1800" err="1">
                <a:solidFill>
                  <a:srgbClr val="222222"/>
                </a:solidFill>
                <a:latin typeface="Times New Roman"/>
              </a:rPr>
              <a:t>hindi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speech recognition using </a:t>
            </a:r>
            <a:r>
              <a:rPr lang="en-US" sz="1800" err="1">
                <a:solidFill>
                  <a:srgbClr val="222222"/>
                </a:solidFill>
                <a:latin typeface="Times New Roman"/>
              </a:rPr>
              <a:t>kaldi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</a:t>
            </a:r>
            <a:r>
              <a:rPr lang="en-US" sz="1800" err="1">
                <a:solidFill>
                  <a:srgbClr val="222222"/>
                </a:solidFill>
                <a:latin typeface="Times New Roman"/>
              </a:rPr>
              <a:t>asr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based on deep neural network." </a:t>
            </a:r>
            <a:r>
              <a:rPr lang="en-US" sz="1800" i="1">
                <a:solidFill>
                  <a:srgbClr val="222222"/>
                </a:solidFill>
                <a:latin typeface="Times New Roman"/>
              </a:rPr>
              <a:t>Machine Intelligence and Signal Analysis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Springer Singapore, 2019.</a:t>
            </a: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r>
              <a:rPr lang="en-US" sz="1800">
                <a:latin typeface="Times New Roman"/>
              </a:rPr>
              <a:t>Census of India, 2011. </a:t>
            </a:r>
            <a:r>
              <a:rPr lang="en-US" sz="1800" i="1">
                <a:latin typeface="Times New Roman"/>
              </a:rPr>
              <a:t>Linguistic Survey of India (Volume 5)</a:t>
            </a:r>
            <a:r>
              <a:rPr lang="en-US" sz="1800">
                <a:latin typeface="Times New Roman"/>
              </a:rPr>
              <a:t>. Retrieved from </a:t>
            </a:r>
            <a:r>
              <a:rPr lang="en-US" sz="1800">
                <a:latin typeface="Times New Roman"/>
                <a:hlinkClick r:id="rId6"/>
              </a:rPr>
              <a:t>https://language.census.gov.in/eLanguageDivision_VirtualPath/LSI_Reports/pdf/5.pdf</a:t>
            </a:r>
            <a:endParaRPr lang="en-US" sz="1800">
              <a:latin typeface="Times New Roman"/>
            </a:endParaRPr>
          </a:p>
          <a:p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Wikipedia</a:t>
            </a:r>
          </a:p>
          <a:p>
            <a:pPr marL="285750" indent="-285750">
              <a:buFont typeface="Arial,Sans-Serif"/>
              <a:buChar char="•"/>
            </a:pPr>
            <a:endParaRPr lang="en-US" sz="1600">
              <a:latin typeface="Times New Roman"/>
            </a:endParaRP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endParaRPr lang="en-IN" sz="1800">
              <a:solidFill>
                <a:schemeClr val="tx1"/>
              </a:solidFill>
              <a:latin typeface="Times New Roman"/>
            </a:endParaRPr>
          </a:p>
          <a:p>
            <a:endParaRPr lang="en-IN" sz="1800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4" name="Google Shape;108;g221713a6c9b_0_68">
            <a:extLst>
              <a:ext uri="{FF2B5EF4-FFF2-40B4-BE49-F238E27FC236}">
                <a16:creationId xmlns:a16="http://schemas.microsoft.com/office/drawing/2014/main" id="{1CB94785-1208-1A2D-51D6-7DF0ED8C80C8}"/>
              </a:ext>
            </a:extLst>
          </p:cNvPr>
          <p:cNvSpPr txBox="1">
            <a:spLocks/>
          </p:cNvSpPr>
          <p:nvPr/>
        </p:nvSpPr>
        <p:spPr>
          <a:xfrm>
            <a:off x="5760" y="-388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9119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075" y="442175"/>
            <a:ext cx="120015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7043A-D7FE-41DD-9DB0-091049471AD7}"/>
              </a:ext>
            </a:extLst>
          </p:cNvPr>
          <p:cNvSpPr txBox="1"/>
          <p:nvPr/>
        </p:nvSpPr>
        <p:spPr>
          <a:xfrm>
            <a:off x="2596554" y="1986280"/>
            <a:ext cx="6938917" cy="3339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500" err="1">
                <a:solidFill>
                  <a:srgbClr val="FF0000"/>
                </a:solidFill>
                <a:latin typeface="Times New Roman"/>
                <a:cs typeface="Times New Roman"/>
              </a:rPr>
              <a:t>ThankYou</a:t>
            </a:r>
            <a:endParaRPr lang="en-US" sz="115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6000" err="1">
                <a:solidFill>
                  <a:schemeClr val="tx1"/>
                </a:solidFill>
              </a:rPr>
              <a:t>तमारो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आभार</a:t>
            </a:r>
            <a:r>
              <a:rPr lang="en-US" sz="9600">
                <a:solidFill>
                  <a:srgbClr val="FF0000"/>
                </a:solidFill>
              </a:rPr>
              <a:t>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760" y="-6546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/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07999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Cartoon of two men with a pitchfork&#10;&#10;Description automatically generated">
            <a:extLst>
              <a:ext uri="{FF2B5EF4-FFF2-40B4-BE49-F238E27FC236}">
                <a16:creationId xmlns:a16="http://schemas.microsoft.com/office/drawing/2014/main" id="{D97E8B10-AD1B-E885-4E5F-5587D9DF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951" y="515679"/>
            <a:ext cx="8738285" cy="5793258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1017014-9D41-8DBD-6865-08ED50CE4521}"/>
              </a:ext>
            </a:extLst>
          </p:cNvPr>
          <p:cNvSpPr/>
          <p:nvPr/>
        </p:nvSpPr>
        <p:spPr>
          <a:xfrm>
            <a:off x="7974039" y="630579"/>
            <a:ext cx="2869513" cy="151637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कनंग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नाना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? 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भारा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लेबा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कई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endParaRPr lang="en-US" b="1">
              <a:solidFill>
                <a:schemeClr val="tx1"/>
              </a:solidFill>
              <a:latin typeface="Courier New"/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latin typeface="Courier New"/>
              <a:cs typeface="Arial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ECA1B10-1F34-5A36-93A9-4A28373E1B88}"/>
              </a:ext>
            </a:extLst>
          </p:cNvPr>
          <p:cNvSpPr/>
          <p:nvPr/>
        </p:nvSpPr>
        <p:spPr>
          <a:xfrm>
            <a:off x="4198363" y="568796"/>
            <a:ext cx="2982783" cy="1639945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अरे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नि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यार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कक्कू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!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पानत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करबा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 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घनी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तराड़ा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पाड़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री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अने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अबरके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बोर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और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 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उतर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गियो</a:t>
            </a:r>
            <a:r>
              <a:rPr lang="en-US" b="1">
                <a:latin typeface="Courier New"/>
                <a:ea typeface="+mn-lt"/>
                <a:cs typeface="+mn-lt"/>
              </a:rPr>
              <a:t>।</a:t>
            </a:r>
            <a:endParaRPr lang="en-US" b="1">
              <a:latin typeface="Courier New"/>
              <a:cs typeface="Arial"/>
            </a:endParaRPr>
          </a:p>
        </p:txBody>
      </p:sp>
      <p:pic>
        <p:nvPicPr>
          <p:cNvPr id="3" name="Picture 2" descr="A cartoon of a child sitting on the floor with a computer and a group of people around him&#10;&#10;Description automatically generated">
            <a:extLst>
              <a:ext uri="{FF2B5EF4-FFF2-40B4-BE49-F238E27FC236}">
                <a16:creationId xmlns:a16="http://schemas.microsoft.com/office/drawing/2014/main" id="{8D9E24F9-9D1D-C176-A151-9251075399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295" r="252" b="-1133"/>
          <a:stretch/>
        </p:blipFill>
        <p:spPr>
          <a:xfrm>
            <a:off x="-406316" y="4005290"/>
            <a:ext cx="4069590" cy="2621654"/>
          </a:xfrm>
          <a:prstGeom prst="rect">
            <a:avLst/>
          </a:prstGeom>
        </p:spPr>
      </p:pic>
      <p:pic>
        <p:nvPicPr>
          <p:cNvPr id="6" name="Picture 5" descr="Vector Thinking Cloud Png - Original Size PNG Image - PNGJoy">
            <a:extLst>
              <a:ext uri="{FF2B5EF4-FFF2-40B4-BE49-F238E27FC236}">
                <a16:creationId xmlns:a16="http://schemas.microsoft.com/office/drawing/2014/main" id="{0476AEF3-E2A0-99BA-9294-BD9877FFEE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00" r="-429" b="3373"/>
          <a:stretch/>
        </p:blipFill>
        <p:spPr>
          <a:xfrm>
            <a:off x="401711" y="2420635"/>
            <a:ext cx="1982812" cy="1583536"/>
          </a:xfrm>
          <a:prstGeom prst="rect">
            <a:avLst/>
          </a:prstGeom>
        </p:spPr>
      </p:pic>
      <p:pic>
        <p:nvPicPr>
          <p:cNvPr id="10" name="Picture 9" descr="Question Mark Vector Icon 375499 Vector Art at Vecteezy">
            <a:extLst>
              <a:ext uri="{FF2B5EF4-FFF2-40B4-BE49-F238E27FC236}">
                <a16:creationId xmlns:a16="http://schemas.microsoft.com/office/drawing/2014/main" id="{DE870D7D-CE7D-078D-99ED-4E1D53A18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397" y="2667781"/>
            <a:ext cx="636955" cy="7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14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1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800">
                <a:latin typeface="Times New Roman"/>
                <a:cs typeface="Times New Roman"/>
              </a:rPr>
              <a:t>4</a:t>
            </a:fld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Calibri"/>
              <a:cs typeface="Times New Roman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EEF11-285E-4062-BEE3-4BD463A9DC62}"/>
              </a:ext>
            </a:extLst>
          </p:cNvPr>
          <p:cNvSpPr txBox="1"/>
          <p:nvPr/>
        </p:nvSpPr>
        <p:spPr>
          <a:xfrm>
            <a:off x="473469" y="4932457"/>
            <a:ext cx="26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Western Madhya Pradesh and southeastern Rajasthan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F76CB-6E1C-4ECD-BAE0-F0BC2A88B813}"/>
              </a:ext>
            </a:extLst>
          </p:cNvPr>
          <p:cNvSpPr txBox="1"/>
          <p:nvPr/>
        </p:nvSpPr>
        <p:spPr>
          <a:xfrm>
            <a:off x="3608151" y="4936542"/>
            <a:ext cx="2758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Historical and cultural significance with influences from various dynasties.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35C2-19C7-4DA4-ABEA-F455DBCA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149" y="2316284"/>
            <a:ext cx="2055731" cy="1581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447BD-21C9-41A0-8383-E4305EE996C4}"/>
              </a:ext>
            </a:extLst>
          </p:cNvPr>
          <p:cNvSpPr txBox="1"/>
          <p:nvPr/>
        </p:nvSpPr>
        <p:spPr>
          <a:xfrm rot="10800000" flipV="1">
            <a:off x="10219052" y="4712779"/>
            <a:ext cx="17477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Over 5.4 Million People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" name="Picture 10" descr="Location pin - Free maps and location icons">
            <a:extLst>
              <a:ext uri="{FF2B5EF4-FFF2-40B4-BE49-F238E27FC236}">
                <a16:creationId xmlns:a16="http://schemas.microsoft.com/office/drawing/2014/main" id="{774F4730-B925-CAE6-3141-4CEECD9C6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46" y="2345854"/>
            <a:ext cx="1610498" cy="1610498"/>
          </a:xfrm>
          <a:prstGeom prst="rect">
            <a:avLst/>
          </a:prstGeom>
        </p:spPr>
      </p:pic>
      <p:pic>
        <p:nvPicPr>
          <p:cNvPr id="14" name="Picture 13" descr="A black and white image of a bag of money&#10;&#10;Description automatically generated">
            <a:extLst>
              <a:ext uri="{FF2B5EF4-FFF2-40B4-BE49-F238E27FC236}">
                <a16:creationId xmlns:a16="http://schemas.microsoft.com/office/drawing/2014/main" id="{812A170C-1377-CE53-D1B2-3E5B97E8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733" y="1716661"/>
            <a:ext cx="2776152" cy="2776152"/>
          </a:xfrm>
          <a:prstGeom prst="rect">
            <a:avLst/>
          </a:prstGeom>
        </p:spPr>
      </p:pic>
      <p:pic>
        <p:nvPicPr>
          <p:cNvPr id="15" name="Picture 14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A3E8748-7E38-B818-E682-CBE7EB9B5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905237" y="3966744"/>
            <a:ext cx="4504375" cy="437947"/>
          </a:xfrm>
          <a:prstGeom prst="rect">
            <a:avLst/>
          </a:prstGeom>
        </p:spPr>
      </p:pic>
      <p:pic>
        <p:nvPicPr>
          <p:cNvPr id="16" name="Picture 15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58A7CB5-9071-D9D4-3EC4-E9F15128C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4302129" y="3965091"/>
            <a:ext cx="4485082" cy="447591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DDEB293-966A-57F8-9E02-1DE7D1C7D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6994070" y="3830190"/>
            <a:ext cx="4407918" cy="534402"/>
          </a:xfrm>
          <a:prstGeom prst="rect">
            <a:avLst/>
          </a:prstGeom>
        </p:spPr>
      </p:pic>
      <p:pic>
        <p:nvPicPr>
          <p:cNvPr id="18" name="Picture 17" descr="2,100+ Low Risk Icon Stock Illustrations, Royalty-Free Vector Graphics &amp;  Clip Art - iStock">
            <a:extLst>
              <a:ext uri="{FF2B5EF4-FFF2-40B4-BE49-F238E27FC236}">
                <a16:creationId xmlns:a16="http://schemas.microsoft.com/office/drawing/2014/main" id="{A3A29742-5C8C-0F11-7CAD-657F03621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5169" y="1622422"/>
            <a:ext cx="2501982" cy="2473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4596D9-1620-A82D-FB94-48120FD0CB99}"/>
              </a:ext>
            </a:extLst>
          </p:cNvPr>
          <p:cNvSpPr txBox="1"/>
          <p:nvPr/>
        </p:nvSpPr>
        <p:spPr>
          <a:xfrm>
            <a:off x="6953250" y="4803321"/>
            <a:ext cx="20546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Times New Roman"/>
                <a:cs typeface="Times New Roman"/>
              </a:rPr>
              <a:t>Low-resource language</a:t>
            </a:r>
            <a:r>
              <a:rPr lang="en-US" sz="1800">
                <a:latin typeface="Times New Roman"/>
                <a:cs typeface="Times New Roman"/>
              </a:rPr>
              <a:t>: Spoken mainly in villages among farmers and rural communities. </a:t>
            </a:r>
          </a:p>
        </p:txBody>
      </p:sp>
    </p:spTree>
    <p:extLst>
      <p:ext uri="{BB962C8B-B14F-4D97-AF65-F5344CB8AC3E}">
        <p14:creationId xmlns:p14="http://schemas.microsoft.com/office/powerpoint/2010/main" val="212889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339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Region</a:t>
            </a: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54946-AAC8-40DC-977C-AB30368A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780" y="1474289"/>
            <a:ext cx="3968206" cy="2426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F98BC-7A74-4D30-A50F-DAB32F33F00D}"/>
              </a:ext>
            </a:extLst>
          </p:cNvPr>
          <p:cNvSpPr txBox="1"/>
          <p:nvPr/>
        </p:nvSpPr>
        <p:spPr>
          <a:xfrm>
            <a:off x="5826848" y="3997303"/>
            <a:ext cx="58689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latin typeface="Times New Roman"/>
              </a:rPr>
              <a:t> </a:t>
            </a:r>
            <a:r>
              <a:rPr lang="en-IN" sz="1600" b="1">
                <a:latin typeface="Times New Roman"/>
              </a:rPr>
              <a:t>DISTRICT OF MALWA</a:t>
            </a:r>
            <a:endParaRPr lang="en-IN" b="1" err="1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566F5-207C-4202-A6EB-F23259A50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2" y="1319592"/>
            <a:ext cx="4911511" cy="3012428"/>
          </a:xfrm>
          <a:prstGeom prst="rect">
            <a:avLst/>
          </a:prstGeom>
        </p:spPr>
      </p:pic>
      <p:pic>
        <p:nvPicPr>
          <p:cNvPr id="10" name="Picture 9" descr="Arrow PNG Download: 1000+ Free Download Vector, Image, PNG, PSD Files">
            <a:extLst>
              <a:ext uri="{FF2B5EF4-FFF2-40B4-BE49-F238E27FC236}">
                <a16:creationId xmlns:a16="http://schemas.microsoft.com/office/drawing/2014/main" id="{5107660B-F248-694E-BE55-9ED01EB21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29355" y="1910862"/>
            <a:ext cx="2497015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34B35-51C5-456C-AAD5-4B389CA98F14}"/>
              </a:ext>
            </a:extLst>
          </p:cNvPr>
          <p:cNvSpPr txBox="1"/>
          <p:nvPr/>
        </p:nvSpPr>
        <p:spPr>
          <a:xfrm>
            <a:off x="339969" y="4841631"/>
            <a:ext cx="97551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Madhya Pradesh</a:t>
            </a:r>
            <a:r>
              <a:rPr lang="en-US" sz="1800">
                <a:latin typeface="Times New Roman"/>
              </a:rPr>
              <a:t>, Malvi is spoken primarily in the Malwa region, consisting of districts such as Ujjain, Ratlam, Indore,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Neemuch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Dhar, and Bhopal.</a:t>
            </a:r>
          </a:p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Rajasthan</a:t>
            </a:r>
            <a:r>
              <a:rPr lang="en-US" sz="1800">
                <a:latin typeface="Times New Roman"/>
              </a:rPr>
              <a:t>, the language is spoken in the districts of Jhalawar, eastern </a:t>
            </a:r>
            <a:r>
              <a:rPr lang="en-US" sz="1800" err="1">
                <a:latin typeface="Times New Roman"/>
              </a:rPr>
              <a:t>Pratapgarh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Banswara</a:t>
            </a:r>
            <a:r>
              <a:rPr lang="en-US" sz="1800">
                <a:latin typeface="Times New Roman"/>
              </a:rPr>
              <a:t>, and Kota.</a:t>
            </a:r>
          </a:p>
        </p:txBody>
      </p:sp>
    </p:spTree>
    <p:extLst>
      <p:ext uri="{BB962C8B-B14F-4D97-AF65-F5344CB8AC3E}">
        <p14:creationId xmlns:p14="http://schemas.microsoft.com/office/powerpoint/2010/main" val="141601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6BA06-C9E7-1786-1AD5-892F14979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0531"/>
            <a:ext cx="10515600" cy="4351338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endParaRPr lang="en-US">
              <a:latin typeface="Times New Roman"/>
            </a:endParaRPr>
          </a:p>
          <a:p>
            <a:r>
              <a:rPr lang="en-US" sz="1800">
                <a:latin typeface="Times New Roman"/>
                <a:cs typeface="Times New Roman"/>
              </a:rPr>
              <a:t>Malvi is a mother tongue grouped under the Hindi language family.</a:t>
            </a:r>
          </a:p>
          <a:p>
            <a:r>
              <a:rPr lang="en-US" sz="1800">
                <a:latin typeface="Times New Roman"/>
                <a:cs typeface="Times New Roman"/>
              </a:rPr>
              <a:t>Malvi Language: Indo-Aryan language spoken in the Malwa region of India.</a:t>
            </a:r>
          </a:p>
          <a:p>
            <a:r>
              <a:rPr lang="en-US" sz="1800">
                <a:latin typeface="Times New Roman"/>
                <a:cs typeface="Times New Roman"/>
              </a:rPr>
              <a:t>Script: Written in Devanagari, read from left to right.</a:t>
            </a:r>
          </a:p>
          <a:p>
            <a:r>
              <a:rPr lang="en-US" sz="1800">
                <a:latin typeface="Times New Roman"/>
                <a:cs typeface="Times New Roman"/>
              </a:rPr>
              <a:t>Related Languages: Closely related to Nimadi and part of the Rajasthani language group.</a:t>
            </a:r>
          </a:p>
          <a:p>
            <a:r>
              <a:rPr lang="en-US" sz="1800">
                <a:latin typeface="Times New Roman"/>
                <a:cs typeface="Times New Roman"/>
              </a:rPr>
              <a:t>Influences: Influenced by Rajasthani, with traces of Gujarati and </a:t>
            </a:r>
            <a:r>
              <a:rPr lang="en-US" sz="1800" err="1">
                <a:latin typeface="Times New Roman"/>
                <a:cs typeface="Times New Roman"/>
              </a:rPr>
              <a:t>Marathi,about</a:t>
            </a:r>
            <a:r>
              <a:rPr lang="en-US" sz="1800">
                <a:latin typeface="Times New Roman"/>
                <a:cs typeface="Times New Roman"/>
              </a:rPr>
              <a:t> 75% of the population of Malwa can converse in Hindi.</a:t>
            </a:r>
          </a:p>
          <a:p>
            <a:r>
              <a:rPr lang="en-US" sz="1800">
                <a:latin typeface="Times New Roman"/>
                <a:cs typeface="Times New Roman"/>
              </a:rPr>
              <a:t>Major dialects of Malvi include Ujjaini, </a:t>
            </a:r>
            <a:r>
              <a:rPr lang="en-US" sz="1800" err="1">
                <a:latin typeface="Times New Roman"/>
                <a:cs typeface="Times New Roman"/>
              </a:rPr>
              <a:t>Rajawadi</a:t>
            </a:r>
            <a:r>
              <a:rPr lang="en-US" sz="180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Umadwadi</a:t>
            </a:r>
            <a:r>
              <a:rPr lang="en-US" sz="1800">
                <a:latin typeface="Times New Roman"/>
                <a:cs typeface="Times New Roman"/>
              </a:rPr>
              <a:t>, and </a:t>
            </a:r>
            <a:r>
              <a:rPr lang="en-US" sz="1800" err="1">
                <a:latin typeface="Times New Roman"/>
                <a:cs typeface="Times New Roman"/>
              </a:rPr>
              <a:t>Sondhwadi</a:t>
            </a:r>
            <a:r>
              <a:rPr lang="en-US" sz="1800">
                <a:latin typeface="Times New Roman"/>
                <a:cs typeface="Times New Roman"/>
              </a:rPr>
              <a:t>.</a:t>
            </a:r>
          </a:p>
          <a:p>
            <a:endParaRPr lang="en-US">
              <a:latin typeface="Times New Roman"/>
            </a:endParaRPr>
          </a:p>
          <a:p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F3142-BDF6-10E0-7790-537C349270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 lang="en-IN"/>
          </a:p>
        </p:txBody>
      </p:sp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B8DDD8DE-9837-C259-7474-BEB49E2AE575}"/>
              </a:ext>
            </a:extLst>
          </p:cNvPr>
          <p:cNvSpPr txBox="1">
            <a:spLocks/>
          </p:cNvSpPr>
          <p:nvPr/>
        </p:nvSpPr>
        <p:spPr>
          <a:xfrm>
            <a:off x="1067765" y="334205"/>
            <a:ext cx="10017760" cy="55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6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</a:t>
            </a:r>
          </a:p>
        </p:txBody>
      </p:sp>
    </p:spTree>
    <p:extLst>
      <p:ext uri="{BB962C8B-B14F-4D97-AF65-F5344CB8AC3E}">
        <p14:creationId xmlns:p14="http://schemas.microsoft.com/office/powerpoint/2010/main" val="15336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243354" y="1005"/>
            <a:ext cx="10515600" cy="15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Problem Statement</a:t>
            </a: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828718" y="1718808"/>
            <a:ext cx="5953523" cy="392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sz="1800" b="1">
                <a:latin typeface="Times New Roman"/>
              </a:rPr>
              <a:t>No ASR Model</a:t>
            </a:r>
            <a:r>
              <a:rPr lang="en-US" sz="1800">
                <a:latin typeface="Times New Roman"/>
              </a:rPr>
              <a:t>: Malvi lacks an Automatic Speech Recognition (ASR) model.</a:t>
            </a:r>
            <a:endParaRPr lang="en-US"/>
          </a:p>
          <a:p>
            <a:pPr algn="just">
              <a:buFont typeface="Arial" panose="05000000000000000000" pitchFamily="2" charset="2"/>
              <a:buChar char="•"/>
            </a:pPr>
            <a:r>
              <a:rPr lang="en-US" sz="1800" b="1">
                <a:latin typeface="Times New Roman"/>
              </a:rPr>
              <a:t>Low Resource</a:t>
            </a:r>
            <a:r>
              <a:rPr lang="en-US" sz="1800">
                <a:latin typeface="Times New Roman"/>
              </a:rPr>
              <a:t>: Limited data and research; no annotated corpus available.</a:t>
            </a:r>
          </a:p>
          <a:p>
            <a:pPr algn="just"/>
            <a:r>
              <a:rPr lang="en-US" sz="1800" b="1">
                <a:latin typeface="Times New Roman"/>
              </a:rPr>
              <a:t>Minimal Digital Presence</a:t>
            </a:r>
            <a:r>
              <a:rPr lang="en-US" sz="1800">
                <a:latin typeface="Times New Roman"/>
              </a:rPr>
              <a:t>: Few technological tools or resources for Malvi online.</a:t>
            </a:r>
          </a:p>
          <a:p>
            <a:pPr algn="just"/>
            <a:r>
              <a:rPr lang="en-US" sz="1800" b="1">
                <a:latin typeface="Times New Roman"/>
              </a:rPr>
              <a:t>No Language Models</a:t>
            </a:r>
            <a:r>
              <a:rPr lang="en-US" sz="1800">
                <a:latin typeface="Times New Roman"/>
              </a:rPr>
              <a:t>: No pre-existing language models due to dialectical diversity.</a:t>
            </a:r>
          </a:p>
          <a:p>
            <a:pPr algn="just">
              <a:buFont typeface="Arial" panose="05000000000000000000" pitchFamily="2" charset="2"/>
              <a:buChar char="•"/>
            </a:pP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5A8B4-1A34-A0FC-D59F-3A9704943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645886"/>
            <a:ext cx="5009846" cy="49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5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69925" y="-1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451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Objective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417525" y="2097644"/>
            <a:ext cx="5248409" cy="391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just"/>
            <a:r>
              <a:rPr lang="en-IN" sz="1800">
                <a:latin typeface="Times New Roman"/>
                <a:cs typeface="Times New Roman"/>
              </a:rPr>
              <a:t>Develop an Automatic Speech Recognition (ASR) system for Malvi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Create an accurate transcription model by collecting a comprehensive corpus of Malvi audio and text data from native speakers.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Evaluate the ASR system's performance using Word Error Rate (WER) and Character Error Rate (CER) metrics.</a:t>
            </a:r>
            <a:r>
              <a:rPr lang="en-IN" sz="1800" b="1">
                <a:latin typeface="Times New Roman"/>
                <a:cs typeface="Times New Roman"/>
              </a:rPr>
              <a:t>.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FBC24-F003-7D68-C1E7-3EF5BDA34522}"/>
              </a:ext>
            </a:extLst>
          </p:cNvPr>
          <p:cNvSpPr txBox="1"/>
          <p:nvPr/>
        </p:nvSpPr>
        <p:spPr>
          <a:xfrm>
            <a:off x="8514347" y="5933574"/>
            <a:ext cx="6172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6F83B-CD34-4B9A-A6EA-0AA2F589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442" y="481263"/>
            <a:ext cx="4889634" cy="5538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800000" algn="bl" rotWithShape="0">
              <a:srgbClr val="000000">
                <a:alpha val="55000"/>
              </a:srgbClr>
            </a:outerShdw>
            <a:reflection stA="40000" endPos="27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7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2</a:t>
            </a:r>
            <a:endParaRPr lang="en-IN" sz="6700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2339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1682</Words>
  <Application>Microsoft Office PowerPoint</Application>
  <PresentationFormat>Widescreen</PresentationFormat>
  <Paragraphs>384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Courier New</vt:lpstr>
      <vt:lpstr>Arial,Sans-Serif</vt:lpstr>
      <vt:lpstr>Times New Roman</vt:lpstr>
      <vt:lpstr>Wingdings</vt:lpstr>
      <vt:lpstr>Office Theme</vt:lpstr>
      <vt:lpstr>PowerPoint Presentation</vt:lpstr>
      <vt:lpstr>PowerPoint Presentation</vt:lpstr>
      <vt:lpstr> Introduction</vt:lpstr>
      <vt:lpstr> Introduction</vt:lpstr>
      <vt:lpstr> Malwa Region</vt:lpstr>
      <vt:lpstr>PowerPoint Presentation</vt:lpstr>
      <vt:lpstr>Problem Statement </vt:lpstr>
      <vt:lpstr> Objective </vt:lpstr>
      <vt:lpstr>PowerPoint Presentation</vt:lpstr>
      <vt:lpstr>PowerPoint Presentation</vt:lpstr>
      <vt:lpstr>  </vt:lpstr>
      <vt:lpstr>Literature Review</vt:lpstr>
      <vt:lpstr>PowerPoint Presentation</vt:lpstr>
      <vt:lpstr> Malvi Phonemes</vt:lpstr>
      <vt:lpstr>Corpus Creation </vt:lpstr>
      <vt:lpstr>PowerPoint Presentation</vt:lpstr>
      <vt:lpstr>PowerPoint Presentation</vt:lpstr>
      <vt:lpstr>Corpus Creation</vt:lpstr>
      <vt:lpstr>PowerPoint Presentation</vt:lpstr>
      <vt:lpstr>PowerPoint Presentation</vt:lpstr>
      <vt:lpstr> Ground Work</vt:lpstr>
      <vt:lpstr>Result &amp; Implementation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BUVANESWARI PR</dc:creator>
  <cp:lastModifiedBy>rakesh lodhi</cp:lastModifiedBy>
  <cp:revision>47</cp:revision>
  <dcterms:created xsi:type="dcterms:W3CDTF">2023-04-26T08:01:07Z</dcterms:created>
  <dcterms:modified xsi:type="dcterms:W3CDTF">2025-01-26T14:25:17Z</dcterms:modified>
</cp:coreProperties>
</file>